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1" r:id="rId5"/>
    <p:sldId id="265" r:id="rId6"/>
    <p:sldId id="262" r:id="rId7"/>
    <p:sldId id="263" r:id="rId8"/>
    <p:sldId id="266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43F98-BD38-3F0B-901A-25CE8BEBD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52C5C-D3CB-2C43-4B9E-0D904D174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1167F-5B17-9B8E-0526-5A94C628D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4652-564C-4D17-B715-0DE80EB9F7E0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4959C-7682-69EA-E743-DD113026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67BED-D552-B15F-0AD0-60FB26CC5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E49-CBB0-4956-9423-1155922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8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162FB-FDD2-F5F4-E1BD-29370577D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5DA1C-3665-61F8-0F98-783578181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53DCD-3F1B-998B-77B4-B55F8FB38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4652-564C-4D17-B715-0DE80EB9F7E0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493A8-58E7-091D-60AD-F7EC6810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BB1A1-17D1-C1A8-7CA6-934D6DCA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E49-CBB0-4956-9423-1155922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2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1C0984-118A-303A-8389-77777F3C7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B9BAD-2724-15D2-6EE4-68DCD4DFE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7D8CB-005E-B2A3-5297-B3BDD137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4652-564C-4D17-B715-0DE80EB9F7E0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3F85F-9980-A76B-0701-03A7A4E31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F7CBF-9AFC-EEF9-AB91-3BD8B79A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E49-CBB0-4956-9423-1155922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31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4BBC-F1BE-4A21-3CC0-0F8209CAD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2FEE3-9940-F37F-AB30-A426F1EBB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39B2F-18D0-90EA-BB7B-54535C66B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4652-564C-4D17-B715-0DE80EB9F7E0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95D8F-70CD-E5B4-3DD9-FDF5E0A06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D040D-FAB4-513A-FD63-F8F06FC7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E49-CBB0-4956-9423-1155922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8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FE0F1-7F1F-AACE-48C8-44E810FA1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20E2C-E493-C55E-C1C1-3EDBBD8D6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CF836-BB4E-702D-E423-070BBDA8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4652-564C-4D17-B715-0DE80EB9F7E0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4899A-017B-D349-4B8E-B13AF6A9F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0B223-409D-9157-ACDA-CA9FB5A1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E49-CBB0-4956-9423-1155922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86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2D002-D4C7-9D9D-0E58-04FFBCA3E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0B699-0151-EE93-0852-E673CFDED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D3F9C-8BD9-A67D-F1DF-3392D0D28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D765D-187A-C609-B3BA-33DFA21F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4652-564C-4D17-B715-0DE80EB9F7E0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50985-785F-71D5-F3B4-72B75096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03913-18AF-4DD2-9AA5-0093A6608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E49-CBB0-4956-9423-1155922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3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16E6-3C29-D7C8-7A63-5AB60B363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57618-50AB-CEDD-A24A-5C7DE1907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31C88D-1EE0-0FC3-27C2-044F5F11A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0728D-FB5F-5544-10BA-70410B291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7A8EC3-6D1E-4BC7-37FB-CC066F5B9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C55460-D71A-4336-ACF0-6B8DA4D98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4652-564C-4D17-B715-0DE80EB9F7E0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C6E648-0A51-B15A-B04E-9B453F99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EEB20-CE1B-1215-C4C9-8C6C436B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E49-CBB0-4956-9423-1155922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5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40EF-1C71-6F14-A7FB-8481CAAC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62BD8-7F2C-4170-C1DE-61AF5ACB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4652-564C-4D17-B715-0DE80EB9F7E0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3976F-AEC0-0C85-79A6-F0F2DAB1F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0D4AF-2AD4-975F-FB2B-B0BD8F6D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E49-CBB0-4956-9423-1155922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6D3AFE-8850-0742-99E4-C6DD82B37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4652-564C-4D17-B715-0DE80EB9F7E0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3D1297-805F-4641-54F1-199AC14CC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C5BE7-23BA-9457-4685-CE9FF5C5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E49-CBB0-4956-9423-1155922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7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C42F4-2F9C-1901-13C2-496DA1A8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F7D04-DBDF-C788-952C-8F3E4B971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980AB-C227-CBE1-76A5-F56D71A34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18FF4-8A9E-96E7-67A0-FD30C73B6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4652-564C-4D17-B715-0DE80EB9F7E0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15D45-575E-6F13-8F80-03AD5066C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05F99-7838-E903-9927-0DC4DF8C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E49-CBB0-4956-9423-1155922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0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3415-0B6E-CE1C-658C-4C4C07EDA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C091D8-873A-A669-FB93-7F960F40B9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7EAFE-549C-219A-9565-5D22E9FA6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3DF62-5A9D-920B-5748-2D1674140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4652-564C-4D17-B715-0DE80EB9F7E0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1E22CD-4ABE-FA14-A44C-7B9B5E65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94FAE-4653-6D7A-1C91-5D9C8A339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D6E49-CBB0-4956-9423-1155922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A65E09-A848-370C-E5FB-8003660D0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EE289-E8E0-FFF4-0D53-2E815B608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1FCD2-B809-0F28-91AE-0EB8D0E42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24652-564C-4D17-B715-0DE80EB9F7E0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BF926-6DE0-0AE5-3F4E-6DAF3E5A8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E44E-484E-FFDB-EF9C-D856D6E6F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BD6E49-CBB0-4956-9423-1155922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3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gressive-charlestown.com/2015/04/boosting-predictions.html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environment-forest-grass-leaves-142497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cs.org/climate/impacts#:~:text=Some%20of%20the%20impacts%20of%20climate%20change,disrupt%20and%20damage%20coastal%20communities%20and%20infrastructure" TargetMode="External"/><Relationship Id="rId3" Type="http://schemas.openxmlformats.org/officeDocument/2006/relationships/hyperlink" Target="https://climate.ec.europa.eu/climate-change/causes-climate-change_en" TargetMode="External"/><Relationship Id="rId7" Type="http://schemas.openxmlformats.org/officeDocument/2006/relationships/hyperlink" Target="https://science.nasa.gov/climate-change/effects/#:~:text=Changes%20to%20Earth's%20climate%20driven%20by%20increased,rise%2C%20and%20longer%2C%20more%20intense%20heat%20waves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mo.int/media/news/global-drought-hotspots-report-highlights-human-and-economic-impacts" TargetMode="External"/><Relationship Id="rId5" Type="http://schemas.openxmlformats.org/officeDocument/2006/relationships/hyperlink" Target="https://theweek.com/environment/tuvalu-climate-change-evacuate-rising-sea-levels" TargetMode="External"/><Relationship Id="rId4" Type="http://schemas.openxmlformats.org/officeDocument/2006/relationships/hyperlink" Target="https://www.un.org/en/climatechange/what-is-climate-change" TargetMode="External"/><Relationship Id="rId9" Type="http://schemas.openxmlformats.org/officeDocument/2006/relationships/hyperlink" Target="https://www.meteo.lt/klimatas/klimato-kaita/klimato-kaitos-priezastys-ir-pasekm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hick forest fog">
            <a:extLst>
              <a:ext uri="{FF2B5EF4-FFF2-40B4-BE49-F238E27FC236}">
                <a16:creationId xmlns:a16="http://schemas.microsoft.com/office/drawing/2014/main" id="{702D2B60-35B0-980F-C025-697AD0921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>
            <a:fillRect/>
          </a:stretch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4613F-BFDF-6949-F327-8F5162402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1744" y="-986686"/>
            <a:ext cx="8668512" cy="4578971"/>
          </a:xfrm>
        </p:spPr>
        <p:txBody>
          <a:bodyPr anchor="b">
            <a:norm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KLAIPĖDOS MIESTO MOKINIŲ GAMTOSAUGINIS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 FORUMAS 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PASAULINEI ŽEMĖS DIENAI PAMINĖTI</a:t>
            </a:r>
            <a:r>
              <a:rPr lang="en-US" sz="6600" dirty="0" smtClean="0">
                <a:solidFill>
                  <a:srgbClr val="FFFFFF"/>
                </a:solidFill>
              </a:rPr>
              <a:t/>
            </a:r>
            <a:br>
              <a:rPr lang="en-US" sz="6600" dirty="0" smtClean="0">
                <a:solidFill>
                  <a:srgbClr val="FFFFFF"/>
                </a:solidFill>
              </a:rPr>
            </a:br>
            <a:r>
              <a:rPr lang="en-US" sz="1600" dirty="0" smtClean="0">
                <a:solidFill>
                  <a:srgbClr val="FFFFFF"/>
                </a:solidFill>
              </a:rPr>
              <a:t>2026 03 20</a:t>
            </a:r>
            <a:br>
              <a:rPr lang="en-US" sz="1600" dirty="0" smtClean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 smtClean="0">
                <a:solidFill>
                  <a:srgbClr val="FFFFFF"/>
                </a:solidFill>
              </a:rPr>
              <a:t/>
            </a:r>
            <a:br>
              <a:rPr lang="en-US" sz="1600" dirty="0" smtClean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lt-LT" sz="4000" dirty="0">
                <a:solidFill>
                  <a:schemeClr val="bg1"/>
                </a:solidFill>
              </a:rPr>
              <a:t>„</a:t>
            </a:r>
            <a:r>
              <a:rPr lang="lt-LT" sz="4000" dirty="0" smtClean="0">
                <a:solidFill>
                  <a:srgbClr val="FFFFFF"/>
                </a:solidFill>
              </a:rPr>
              <a:t>Klimato </a:t>
            </a:r>
            <a:r>
              <a:rPr lang="lt-LT" sz="4000" dirty="0">
                <a:solidFill>
                  <a:srgbClr val="FFFFFF"/>
                </a:solidFill>
              </a:rPr>
              <a:t>kaitos pokyčiai pavojingi Žemei ir </a:t>
            </a:r>
            <a:r>
              <a:rPr lang="lt-LT" sz="4000" dirty="0" smtClean="0">
                <a:solidFill>
                  <a:srgbClr val="FFFFFF"/>
                </a:solidFill>
              </a:rPr>
              <a:t>Žmogui</a:t>
            </a:r>
            <a:r>
              <a:rPr lang="lt-LT" sz="4000" dirty="0">
                <a:solidFill>
                  <a:schemeClr val="bg1"/>
                </a:solidFill>
              </a:rPr>
              <a:t>“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0E467-D8E6-0532-73D7-9032C099B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4351" y="4030826"/>
            <a:ext cx="6410907" cy="1733746"/>
          </a:xfrm>
        </p:spPr>
        <p:txBody>
          <a:bodyPr>
            <a:normAutofit/>
          </a:bodyPr>
          <a:lstStyle/>
          <a:p>
            <a:pPr algn="l"/>
            <a:endParaRPr lang="en-US" sz="2000" dirty="0" smtClean="0">
              <a:solidFill>
                <a:schemeClr val="bg1"/>
              </a:solidFill>
            </a:endParaRPr>
          </a:p>
          <a:p>
            <a:pPr algn="l"/>
            <a:r>
              <a:rPr lang="lt-LT" sz="2000" dirty="0" smtClean="0">
                <a:solidFill>
                  <a:schemeClr val="bg1"/>
                </a:solidFill>
              </a:rPr>
              <a:t>Klaipėdos</a:t>
            </a:r>
            <a:r>
              <a:rPr lang="en-US" sz="2000" dirty="0" smtClean="0">
                <a:solidFill>
                  <a:schemeClr val="bg1"/>
                </a:solidFill>
              </a:rPr>
              <a:t> H. </a:t>
            </a:r>
            <a:r>
              <a:rPr lang="en-US" sz="2000" dirty="0" err="1" smtClean="0">
                <a:solidFill>
                  <a:schemeClr val="bg1"/>
                </a:solidFill>
              </a:rPr>
              <a:t>Zudermano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gimn</a:t>
            </a:r>
            <a:r>
              <a:rPr lang="en-US" sz="2000" dirty="0" smtClean="0">
                <a:solidFill>
                  <a:schemeClr val="bg1"/>
                </a:solidFill>
              </a:rPr>
              <a:t>. 11 kl. </a:t>
            </a:r>
            <a:r>
              <a:rPr lang="en-US" sz="2000" dirty="0" err="1" smtClean="0">
                <a:solidFill>
                  <a:schemeClr val="bg1"/>
                </a:solidFill>
              </a:rPr>
              <a:t>mokinė</a:t>
            </a:r>
            <a:r>
              <a:rPr lang="lt-LT" sz="2000" dirty="0" smtClean="0">
                <a:solidFill>
                  <a:schemeClr val="bg1"/>
                </a:solidFill>
              </a:rPr>
              <a:t> </a:t>
            </a:r>
            <a:r>
              <a:rPr lang="lt-LT" sz="2000" dirty="0">
                <a:solidFill>
                  <a:schemeClr val="bg1"/>
                </a:solidFill>
              </a:rPr>
              <a:t>Augustė Derkintytė,</a:t>
            </a:r>
          </a:p>
          <a:p>
            <a:pPr algn="l"/>
            <a:r>
              <a:rPr lang="en-US" sz="2000" dirty="0" err="1" smtClean="0">
                <a:solidFill>
                  <a:schemeClr val="bg1"/>
                </a:solidFill>
              </a:rPr>
              <a:t>Mokytoja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Živilė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Žilienė</a:t>
            </a:r>
            <a:r>
              <a:rPr lang="lt-LT" sz="2000" dirty="0" smtClean="0">
                <a:solidFill>
                  <a:schemeClr val="bg1"/>
                </a:solidFill>
              </a:rPr>
              <a:t> </a:t>
            </a:r>
            <a:endParaRPr lang="lt-LT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7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erial view of a lush green forest">
            <a:extLst>
              <a:ext uri="{FF2B5EF4-FFF2-40B4-BE49-F238E27FC236}">
                <a16:creationId xmlns:a16="http://schemas.microsoft.com/office/drawing/2014/main" id="{D2066820-651E-ED2E-B4DF-950DAB249F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0" b="298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EE39F1-3428-369B-0B5C-B917E2DE4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sz="5400" dirty="0">
                <a:solidFill>
                  <a:srgbClr val="FFFFFF"/>
                </a:solidFill>
              </a:rPr>
              <a:t>Turinys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BF2D2118-C412-3E69-8225-3762A75D4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lt-LT" sz="3600" dirty="0">
                <a:solidFill>
                  <a:srgbClr val="FFFFFF"/>
                </a:solidFill>
              </a:rPr>
              <a:t>Kas sukelia klimato kaitos pokyčius?</a:t>
            </a:r>
          </a:p>
          <a:p>
            <a:r>
              <a:rPr lang="lt-LT" sz="3600" dirty="0">
                <a:solidFill>
                  <a:srgbClr val="FFFFFF"/>
                </a:solidFill>
              </a:rPr>
              <a:t>Kaip klimato kaita paveikia žmones?</a:t>
            </a:r>
          </a:p>
          <a:p>
            <a:r>
              <a:rPr lang="lt-LT" sz="3600" dirty="0">
                <a:solidFill>
                  <a:srgbClr val="FFFFFF"/>
                </a:solidFill>
              </a:rPr>
              <a:t>Kaip klimato kaita paveikia Žemę?</a:t>
            </a:r>
          </a:p>
          <a:p>
            <a:r>
              <a:rPr lang="lt-LT" sz="3600" dirty="0">
                <a:solidFill>
                  <a:srgbClr val="FFFFFF"/>
                </a:solidFill>
              </a:rPr>
              <a:t>Pasekmės </a:t>
            </a:r>
            <a:r>
              <a:rPr lang="lt-LT" sz="3600" dirty="0" smtClean="0">
                <a:solidFill>
                  <a:srgbClr val="FFFFFF"/>
                </a:solidFill>
              </a:rPr>
              <a:t>ateityje</a:t>
            </a:r>
            <a:r>
              <a:rPr lang="en-US" sz="3600" dirty="0">
                <a:solidFill>
                  <a:srgbClr val="FFFFFF"/>
                </a:solidFill>
              </a:rPr>
              <a:t>.</a:t>
            </a:r>
            <a:endParaRPr lang="lt-LT" sz="3600" dirty="0">
              <a:solidFill>
                <a:srgbClr val="FFFFFF"/>
              </a:solidFill>
            </a:endParaRPr>
          </a:p>
          <a:p>
            <a:r>
              <a:rPr lang="lt-LT" sz="3600" dirty="0">
                <a:solidFill>
                  <a:srgbClr val="FFFFFF"/>
                </a:solidFill>
              </a:rPr>
              <a:t>Ką galime padaryti prieš klimato kaitą?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97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Sunlight in the forest">
            <a:extLst>
              <a:ext uri="{FF2B5EF4-FFF2-40B4-BE49-F238E27FC236}">
                <a16:creationId xmlns:a16="http://schemas.microsoft.com/office/drawing/2014/main" id="{19B1640F-E8B3-2451-F39D-F29C12C995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2395"/>
          <a:stretch>
            <a:fillRect/>
          </a:stretch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B61624-2906-8CC2-EFFF-500E1288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solidFill>
                  <a:srgbClr val="FFFFFF"/>
                </a:solidFill>
              </a:rPr>
              <a:t>Kas sukelia klimato kaitos pokyčius?</a:t>
            </a:r>
            <a:br>
              <a:rPr lang="lt-LT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D40DDB-1897-CE1A-B962-561767082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121" y="2055813"/>
            <a:ext cx="4343410" cy="289188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lt-LT" dirty="0"/>
              <a:t>Iškastinio kuro </a:t>
            </a:r>
            <a:r>
              <a:rPr lang="lt-LT" dirty="0" smtClean="0"/>
              <a:t>deginimas</a:t>
            </a:r>
            <a:r>
              <a:rPr lang="en-US" dirty="0" smtClean="0"/>
              <a:t>;</a:t>
            </a:r>
            <a:r>
              <a:rPr lang="lt-LT" dirty="0" smtClean="0"/>
              <a:t> </a:t>
            </a:r>
            <a:endParaRPr lang="lt-LT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</a:t>
            </a:r>
            <a:r>
              <a:rPr lang="lt-LT" dirty="0" err="1" smtClean="0"/>
              <a:t>iškų</a:t>
            </a:r>
            <a:r>
              <a:rPr lang="lt-LT" dirty="0" smtClean="0"/>
              <a:t> kirtimas</a:t>
            </a:r>
            <a:r>
              <a:rPr lang="en-US" dirty="0" smtClean="0"/>
              <a:t>;</a:t>
            </a:r>
            <a:r>
              <a:rPr lang="lt-LT" dirty="0" smtClean="0"/>
              <a:t> </a:t>
            </a:r>
            <a:endParaRPr lang="lt-LT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</a:t>
            </a:r>
            <a:r>
              <a:rPr lang="lt-LT" dirty="0" err="1" smtClean="0"/>
              <a:t>yvulių</a:t>
            </a:r>
            <a:r>
              <a:rPr lang="lt-LT" dirty="0" smtClean="0"/>
              <a:t> auginimas</a:t>
            </a:r>
            <a:r>
              <a:rPr lang="en-US" dirty="0" smtClean="0"/>
              <a:t>.</a:t>
            </a:r>
            <a:endParaRPr lang="lt-LT" dirty="0"/>
          </a:p>
          <a:p>
            <a:pPr marL="0" indent="0">
              <a:buNone/>
            </a:pPr>
            <a:endParaRPr lang="lt-LT" dirty="0"/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3A133D-2AC7-75E2-28C8-65EB7864D0C0}"/>
              </a:ext>
            </a:extLst>
          </p:cNvPr>
          <p:cNvSpPr/>
          <p:nvPr/>
        </p:nvSpPr>
        <p:spPr>
          <a:xfrm>
            <a:off x="678426" y="2055813"/>
            <a:ext cx="4876800" cy="231058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E4A4D1-9DAD-8C86-7EEC-D04E8B57EDBC}"/>
              </a:ext>
            </a:extLst>
          </p:cNvPr>
          <p:cNvSpPr txBox="1"/>
          <p:nvPr/>
        </p:nvSpPr>
        <p:spPr>
          <a:xfrm>
            <a:off x="5638800" y="2249283"/>
            <a:ext cx="62779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/>
              <a:t>2015–2024 m. buvo šilčiausias užfiksuotas dešimtmetis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V</a:t>
            </a:r>
            <a:r>
              <a:rPr lang="lt-LT" sz="2800" dirty="0" err="1" smtClean="0"/>
              <a:t>idutinė</a:t>
            </a:r>
            <a:r>
              <a:rPr lang="lt-LT" sz="2800" dirty="0" smtClean="0"/>
              <a:t> </a:t>
            </a:r>
            <a:r>
              <a:rPr lang="lt-LT" sz="2800" dirty="0"/>
              <a:t>pasaulinė temperatūra 2024 m. pasiekė 1,55 °C</a:t>
            </a:r>
          </a:p>
        </p:txBody>
      </p:sp>
    </p:spTree>
    <p:extLst>
      <p:ext uri="{BB962C8B-B14F-4D97-AF65-F5344CB8AC3E}">
        <p14:creationId xmlns:p14="http://schemas.microsoft.com/office/powerpoint/2010/main" val="4254188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Brown gilled mushrooms growing on a mossy tree trunk with some spiderwebs, viewed from below">
            <a:extLst>
              <a:ext uri="{FF2B5EF4-FFF2-40B4-BE49-F238E27FC236}">
                <a16:creationId xmlns:a16="http://schemas.microsoft.com/office/drawing/2014/main" id="{CAED0D67-D133-0D22-9745-E0382ECEE8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5" b="12345"/>
          <a:stretch>
            <a:fillRect/>
          </a:stretch>
        </p:blipFill>
        <p:spPr>
          <a:xfrm>
            <a:off x="20" y="-9321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F4B847-AD50-1941-1041-DDD47CCA4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rgbClr val="FFFFFF"/>
                </a:solidFill>
              </a:rPr>
              <a:t/>
            </a:r>
            <a:br>
              <a:rPr lang="en-US" sz="4800" dirty="0" smtClean="0">
                <a:solidFill>
                  <a:srgbClr val="FFFFFF"/>
                </a:solidFill>
              </a:rPr>
            </a:br>
            <a:r>
              <a:rPr lang="lt-LT" sz="4800" dirty="0" smtClean="0">
                <a:solidFill>
                  <a:srgbClr val="FFFFFF"/>
                </a:solidFill>
              </a:rPr>
              <a:t>Kaip </a:t>
            </a:r>
            <a:r>
              <a:rPr lang="lt-LT" sz="4800" dirty="0">
                <a:solidFill>
                  <a:srgbClr val="FFFFFF"/>
                </a:solidFill>
              </a:rPr>
              <a:t>klimato kaita paveikia žmones</a:t>
            </a:r>
            <a:r>
              <a:rPr lang="lt-LT" sz="4800" dirty="0" smtClean="0">
                <a:solidFill>
                  <a:srgbClr val="FFFFFF"/>
                </a:solidFill>
              </a:rPr>
              <a:t>?</a:t>
            </a:r>
            <a:r>
              <a:rPr lang="en-US" sz="4800" dirty="0" smtClean="0">
                <a:solidFill>
                  <a:srgbClr val="FFFFFF"/>
                </a:solidFill>
              </a:rPr>
              <a:t/>
            </a:r>
            <a:br>
              <a:rPr lang="en-US" sz="4800" dirty="0" smtClean="0">
                <a:solidFill>
                  <a:srgbClr val="FFFFFF"/>
                </a:solidFill>
              </a:rPr>
            </a:br>
            <a:r>
              <a:rPr lang="lt-LT" dirty="0">
                <a:solidFill>
                  <a:srgbClr val="FFFFFF"/>
                </a:solidFill>
              </a:rPr>
              <a:t/>
            </a:r>
            <a:br>
              <a:rPr lang="lt-LT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A</a:t>
            </a:r>
            <a:r>
              <a:rPr lang="lt-LT" sz="3600" dirty="0" err="1" smtClean="0">
                <a:solidFill>
                  <a:srgbClr val="FFFFFF"/>
                </a:solidFill>
              </a:rPr>
              <a:t>spektai</a:t>
            </a:r>
            <a:r>
              <a:rPr lang="lt-LT" sz="3600" dirty="0" smtClean="0">
                <a:solidFill>
                  <a:srgbClr val="FFFFFF"/>
                </a:solidFill>
              </a:rPr>
              <a:t> </a:t>
            </a:r>
            <a:r>
              <a:rPr lang="lt-LT" sz="3600" dirty="0">
                <a:solidFill>
                  <a:srgbClr val="FFFFFF"/>
                </a:solidFill>
              </a:rPr>
              <a:t>paveikiami klimato kaitos: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2CD047-D6C0-AA6B-B905-1E12D5D03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579" y="3104001"/>
            <a:ext cx="4331160" cy="2254940"/>
          </a:xfrm>
        </p:spPr>
        <p:txBody>
          <a:bodyPr>
            <a:normAutofit fontScale="77500" lnSpcReduction="20000"/>
          </a:bodyPr>
          <a:lstStyle/>
          <a:p>
            <a:r>
              <a:rPr lang="lt-LT" sz="3200" dirty="0" smtClean="0"/>
              <a:t>Sveikata</a:t>
            </a:r>
            <a:r>
              <a:rPr lang="en-US" sz="3200" dirty="0" smtClean="0"/>
              <a:t>;</a:t>
            </a:r>
            <a:endParaRPr lang="lt-LT" sz="3200" dirty="0"/>
          </a:p>
          <a:p>
            <a:r>
              <a:rPr lang="lt-LT" sz="3200" dirty="0"/>
              <a:t>Išteklių </a:t>
            </a:r>
            <a:r>
              <a:rPr lang="lt-LT" sz="3200" dirty="0" smtClean="0"/>
              <a:t>trūkumas</a:t>
            </a:r>
            <a:r>
              <a:rPr lang="en-US" sz="3200" dirty="0" smtClean="0"/>
              <a:t>;</a:t>
            </a:r>
            <a:endParaRPr lang="lt-LT" sz="3200" dirty="0"/>
          </a:p>
          <a:p>
            <a:r>
              <a:rPr lang="lt-LT" sz="3200" dirty="0"/>
              <a:t>Būstas, gyvenamoji vieta</a:t>
            </a:r>
          </a:p>
          <a:p>
            <a:r>
              <a:rPr lang="lt-LT" sz="3200" dirty="0" smtClean="0"/>
              <a:t>Saugumas</a:t>
            </a:r>
            <a:r>
              <a:rPr lang="en-US" sz="3200" dirty="0" smtClean="0"/>
              <a:t>;</a:t>
            </a:r>
            <a:endParaRPr lang="lt-LT" sz="3200" dirty="0"/>
          </a:p>
          <a:p>
            <a:r>
              <a:rPr lang="lt-LT" sz="3200" dirty="0" smtClean="0"/>
              <a:t>Darbas</a:t>
            </a:r>
            <a:r>
              <a:rPr lang="en-US" sz="3200" dirty="0" smtClean="0"/>
              <a:t>.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55CE54-BA33-3135-1C24-25DEF7B2DAE7}"/>
              </a:ext>
            </a:extLst>
          </p:cNvPr>
          <p:cNvSpPr/>
          <p:nvPr/>
        </p:nvSpPr>
        <p:spPr>
          <a:xfrm>
            <a:off x="1049644" y="2682891"/>
            <a:ext cx="5142271" cy="309716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99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Rippling water">
            <a:extLst>
              <a:ext uri="{FF2B5EF4-FFF2-40B4-BE49-F238E27FC236}">
                <a16:creationId xmlns:a16="http://schemas.microsoft.com/office/drawing/2014/main" id="{F0E7F4EC-A00F-92E0-8978-4ACAB4A0AE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9"/>
          <a:stretch>
            <a:fillRect/>
          </a:stretch>
        </p:blipFill>
        <p:spPr>
          <a:xfrm>
            <a:off x="0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9E3A83-27CC-79C9-347F-3AFE78A7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020" y="-2"/>
            <a:ext cx="9792471" cy="733591"/>
          </a:xfrm>
        </p:spPr>
        <p:txBody>
          <a:bodyPr>
            <a:normAutofit fontScale="90000"/>
          </a:bodyPr>
          <a:lstStyle/>
          <a:p>
            <a:pPr algn="ctr"/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98FF6B6-D33C-65BB-0755-6510D0CD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61" y="1320709"/>
            <a:ext cx="6229275" cy="3439197"/>
          </a:xfrm>
          <a:prstGeom prst="rect">
            <a:avLst/>
          </a:prstGeom>
        </p:spPr>
      </p:pic>
      <p:pic>
        <p:nvPicPr>
          <p:cNvPr id="2050" name="Picture 2" descr="Tuvalu profile - Timeline - BBC News">
            <a:extLst>
              <a:ext uri="{FF2B5EF4-FFF2-40B4-BE49-F238E27FC236}">
                <a16:creationId xmlns:a16="http://schemas.microsoft.com/office/drawing/2014/main" id="{678AF9D2-3A0D-5321-3521-BDBA6118D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36" y="1371252"/>
            <a:ext cx="5653037" cy="3179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780EC9-BAA2-B553-9729-7B13B683F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7150" y="2057035"/>
            <a:ext cx="1274961" cy="6374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B331DA-5136-A1ED-7037-B50578C46A40}"/>
              </a:ext>
            </a:extLst>
          </p:cNvPr>
          <p:cNvSpPr txBox="1"/>
          <p:nvPr/>
        </p:nvSpPr>
        <p:spPr>
          <a:xfrm>
            <a:off x="7223214" y="4419307"/>
            <a:ext cx="3931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i="1" dirty="0" smtClean="0">
                <a:solidFill>
                  <a:schemeClr val="bg1"/>
                </a:solidFill>
              </a:rPr>
              <a:t>Tuvalu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  <a:r>
              <a:rPr lang="en-US" sz="4400" i="1" dirty="0" err="1" smtClean="0">
                <a:solidFill>
                  <a:schemeClr val="bg1"/>
                </a:solidFill>
              </a:rPr>
              <a:t>sala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52945-5A0F-F2B0-E66E-DAD8F442904A}"/>
              </a:ext>
            </a:extLst>
          </p:cNvPr>
          <p:cNvSpPr txBox="1"/>
          <p:nvPr/>
        </p:nvSpPr>
        <p:spPr>
          <a:xfrm>
            <a:off x="224461" y="4977694"/>
            <a:ext cx="455182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Statistika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i</a:t>
            </a:r>
            <a:r>
              <a:rPr lang="lt-LT" i="1" dirty="0">
                <a:solidFill>
                  <a:schemeClr val="bg1"/>
                </a:solidFill>
              </a:rPr>
              <a:t>š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pt-BR" i="1" dirty="0">
                <a:solidFill>
                  <a:schemeClr val="bg1"/>
                </a:solidFill>
              </a:rPr>
              <a:t>NASA jūros lygio pokyčių portal</a:t>
            </a:r>
            <a:r>
              <a:rPr lang="lt-LT" i="1" dirty="0">
                <a:solidFill>
                  <a:schemeClr val="bg1"/>
                </a:solidFill>
              </a:rPr>
              <a:t>o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0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5C956CA-A8FB-4F91-A258-FBE459CD99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E73F49-80D2-27F2-EB84-1B1982A55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31040" r="-2" b="14982"/>
          <a:stretch>
            <a:fillRect/>
          </a:stretch>
        </p:blipFill>
        <p:spPr>
          <a:xfrm rot="10800000" flipV="1">
            <a:off x="6096000" y="67451"/>
            <a:ext cx="5595256" cy="2731733"/>
          </a:xfrm>
          <a:prstGeom prst="rect">
            <a:avLst/>
          </a:prstGeom>
        </p:spPr>
      </p:pic>
      <p:pic>
        <p:nvPicPr>
          <p:cNvPr id="5" name="Content Placeholder 4" descr="Burnt down forest">
            <a:extLst>
              <a:ext uri="{FF2B5EF4-FFF2-40B4-BE49-F238E27FC236}">
                <a16:creationId xmlns:a16="http://schemas.microsoft.com/office/drawing/2014/main" id="{725018C8-0DF3-B88C-DE70-D7F9BDB17B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r="345"/>
          <a:stretch>
            <a:fillRect/>
          </a:stretch>
        </p:blipFill>
        <p:spPr>
          <a:xfrm>
            <a:off x="5546558" y="2391337"/>
            <a:ext cx="6645441" cy="44666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C39A3-C7E3-2B2F-4F9F-D851D72AF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46" y="1233003"/>
            <a:ext cx="6027048" cy="1466455"/>
          </a:xfrm>
        </p:spPr>
        <p:txBody>
          <a:bodyPr anchor="b">
            <a:normAutofit fontScale="90000"/>
          </a:bodyPr>
          <a:lstStyle/>
          <a:p>
            <a:r>
              <a:rPr lang="lt-LT" sz="5300" dirty="0">
                <a:solidFill>
                  <a:schemeClr val="bg1"/>
                </a:solidFill>
              </a:rPr>
              <a:t>Kaip klimato kaita paveikia Žemę</a:t>
            </a:r>
            <a:r>
              <a:rPr lang="lt-LT" sz="6700" dirty="0">
                <a:solidFill>
                  <a:schemeClr val="bg1"/>
                </a:solidFill>
              </a:rPr>
              <a:t>?</a:t>
            </a:r>
            <a:r>
              <a:rPr lang="lt-LT" sz="3100" dirty="0">
                <a:solidFill>
                  <a:schemeClr val="bg1"/>
                </a:solidFill>
              </a:rPr>
              <a:t/>
            </a:r>
            <a:br>
              <a:rPr lang="lt-LT" sz="3100" dirty="0">
                <a:solidFill>
                  <a:schemeClr val="bg1"/>
                </a:solidFill>
              </a:rPr>
            </a:br>
            <a:endParaRPr lang="en-US" sz="31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87669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D512F1-662B-88B6-D652-AD6DFD4ED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47" y="2357091"/>
            <a:ext cx="7443148" cy="3015849"/>
          </a:xfrm>
        </p:spPr>
        <p:txBody>
          <a:bodyPr>
            <a:normAutofit/>
          </a:bodyPr>
          <a:lstStyle/>
          <a:p>
            <a:r>
              <a:rPr lang="lt-LT" sz="3200" dirty="0">
                <a:solidFill>
                  <a:schemeClr val="bg1"/>
                </a:solidFill>
              </a:rPr>
              <a:t>Ekstremalūs </a:t>
            </a:r>
            <a:r>
              <a:rPr lang="lt-LT" sz="3200" dirty="0" smtClean="0">
                <a:solidFill>
                  <a:schemeClr val="bg1"/>
                </a:solidFill>
              </a:rPr>
              <a:t>orai</a:t>
            </a:r>
            <a:r>
              <a:rPr lang="en-US" sz="3200" dirty="0" smtClean="0">
                <a:solidFill>
                  <a:schemeClr val="bg1"/>
                </a:solidFill>
              </a:rPr>
              <a:t>;</a:t>
            </a:r>
            <a:endParaRPr lang="lt-LT" sz="3200" dirty="0">
              <a:solidFill>
                <a:schemeClr val="bg1"/>
              </a:solidFill>
            </a:endParaRPr>
          </a:p>
          <a:p>
            <a:r>
              <a:rPr lang="lt-LT" sz="3200" dirty="0">
                <a:solidFill>
                  <a:schemeClr val="bg1"/>
                </a:solidFill>
              </a:rPr>
              <a:t>Jūros lygio </a:t>
            </a:r>
            <a:r>
              <a:rPr lang="lt-LT" sz="3200" dirty="0" smtClean="0">
                <a:solidFill>
                  <a:schemeClr val="bg1"/>
                </a:solidFill>
              </a:rPr>
              <a:t>kilimas</a:t>
            </a:r>
            <a:r>
              <a:rPr lang="en-US" sz="3200" dirty="0" smtClean="0">
                <a:solidFill>
                  <a:schemeClr val="bg1"/>
                </a:solidFill>
              </a:rPr>
              <a:t>;</a:t>
            </a:r>
            <a:endParaRPr lang="lt-LT" sz="3200" dirty="0">
              <a:solidFill>
                <a:schemeClr val="bg1"/>
              </a:solidFill>
            </a:endParaRPr>
          </a:p>
          <a:p>
            <a:r>
              <a:rPr lang="lt-LT" sz="3200" dirty="0">
                <a:solidFill>
                  <a:schemeClr val="bg1"/>
                </a:solidFill>
              </a:rPr>
              <a:t>Biologinės įvairovės </a:t>
            </a:r>
            <a:r>
              <a:rPr lang="lt-LT" sz="3200" dirty="0" smtClean="0">
                <a:solidFill>
                  <a:schemeClr val="bg1"/>
                </a:solidFill>
              </a:rPr>
              <a:t>nykimas</a:t>
            </a:r>
            <a:r>
              <a:rPr lang="en-US" sz="3200" dirty="0" smtClean="0">
                <a:solidFill>
                  <a:schemeClr val="bg1"/>
                </a:solidFill>
              </a:rPr>
              <a:t>;</a:t>
            </a:r>
            <a:endParaRPr lang="lt-LT" sz="3200" dirty="0">
              <a:solidFill>
                <a:schemeClr val="bg1"/>
              </a:solidFill>
            </a:endParaRPr>
          </a:p>
          <a:p>
            <a:r>
              <a:rPr lang="lt-LT" sz="3200" dirty="0">
                <a:solidFill>
                  <a:schemeClr val="bg1"/>
                </a:solidFill>
              </a:rPr>
              <a:t>Aplinkos </a:t>
            </a:r>
            <a:r>
              <a:rPr lang="lt-LT" sz="3200" dirty="0" smtClean="0">
                <a:solidFill>
                  <a:schemeClr val="bg1"/>
                </a:solidFill>
              </a:rPr>
              <a:t>degradacija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lt-LT" sz="3200" dirty="0">
              <a:solidFill>
                <a:schemeClr val="bg1"/>
              </a:solidFill>
            </a:endParaRPr>
          </a:p>
          <a:p>
            <a:endParaRPr lang="lt-L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8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6487B9-897C-E158-2F3A-31BD9DB44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b="15414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8DA41E-5390-2B91-F50C-667088F5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664" y="-495423"/>
            <a:ext cx="9144000" cy="21101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 err="1">
                <a:solidFill>
                  <a:srgbClr val="FFFFFF"/>
                </a:solidFill>
              </a:rPr>
              <a:t>Pasekmės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</a:rPr>
              <a:t>ateityje</a:t>
            </a:r>
            <a:r>
              <a:rPr lang="en-US" sz="4800" dirty="0" smtClean="0">
                <a:solidFill>
                  <a:srgbClr val="FFFFFF"/>
                </a:solidFill>
              </a:rPr>
              <a:t>:</a:t>
            </a:r>
            <a:r>
              <a:rPr lang="en-US" sz="4800" dirty="0">
                <a:solidFill>
                  <a:srgbClr val="FFFFFF"/>
                </a:solidFill>
              </a:rPr>
              <a:t/>
            </a:r>
            <a:br>
              <a:rPr lang="en-US" sz="4800" dirty="0">
                <a:solidFill>
                  <a:srgbClr val="FFFFFF"/>
                </a:solidFill>
              </a:rPr>
            </a:b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E7B74-1F46-E232-5F05-6CC67FB6D012}"/>
              </a:ext>
            </a:extLst>
          </p:cNvPr>
          <p:cNvSpPr txBox="1"/>
          <p:nvPr/>
        </p:nvSpPr>
        <p:spPr>
          <a:xfrm>
            <a:off x="718758" y="1705299"/>
            <a:ext cx="8206093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/>
              <a:t>Jūros lygio </a:t>
            </a:r>
            <a:r>
              <a:rPr lang="lt-LT" sz="2800" dirty="0" smtClean="0"/>
              <a:t>kilimas</a:t>
            </a:r>
            <a:r>
              <a:rPr lang="en-US" sz="2800" dirty="0" smtClean="0"/>
              <a:t>;</a:t>
            </a:r>
            <a:endParaRPr lang="lt-L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/>
              <a:t>Ekstremalūs reiškiniai ir </a:t>
            </a:r>
            <a:r>
              <a:rPr lang="lt-LT" sz="2800" dirty="0" smtClean="0"/>
              <a:t>stichijos</a:t>
            </a:r>
            <a:r>
              <a:rPr lang="en-US" sz="2800" dirty="0" smtClean="0"/>
              <a:t>;</a:t>
            </a:r>
            <a:endParaRPr lang="lt-L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 smtClean="0"/>
              <a:t>Potvyniai</a:t>
            </a:r>
            <a:r>
              <a:rPr lang="en-US" sz="2800" dirty="0" smtClean="0"/>
              <a:t>;</a:t>
            </a:r>
            <a:endParaRPr lang="lt-L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 smtClean="0"/>
              <a:t>Sausros</a:t>
            </a:r>
            <a:r>
              <a:rPr lang="en-US" sz="2800" dirty="0" smtClean="0"/>
              <a:t>;</a:t>
            </a:r>
            <a:endParaRPr lang="lt-L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/>
              <a:t>Miškų gaisrų </a:t>
            </a:r>
            <a:r>
              <a:rPr lang="lt-LT" sz="2800" dirty="0" smtClean="0"/>
              <a:t>gausėjimas</a:t>
            </a:r>
            <a:r>
              <a:rPr lang="en-US" sz="2800" dirty="0"/>
              <a:t>;</a:t>
            </a:r>
            <a:endParaRPr lang="lt-L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 smtClean="0"/>
              <a:t>Globalinė</a:t>
            </a:r>
            <a:r>
              <a:rPr lang="en-US" sz="2800" dirty="0" smtClean="0"/>
              <a:t>s</a:t>
            </a:r>
            <a:r>
              <a:rPr lang="lt-LT" sz="2800" dirty="0" smtClean="0"/>
              <a:t> </a:t>
            </a:r>
            <a:r>
              <a:rPr lang="lt-LT" sz="2800" dirty="0" err="1" smtClean="0"/>
              <a:t>temperatūr</a:t>
            </a:r>
            <a:r>
              <a:rPr lang="en-US" sz="2800" dirty="0" err="1" smtClean="0"/>
              <a:t>os</a:t>
            </a:r>
            <a:r>
              <a:rPr lang="lt-LT" sz="2800" dirty="0" smtClean="0"/>
              <a:t> </a:t>
            </a:r>
            <a:r>
              <a:rPr lang="en-US" sz="2800" dirty="0" err="1" smtClean="0"/>
              <a:t>kilimas</a:t>
            </a:r>
            <a:r>
              <a:rPr lang="en-US" sz="2800" dirty="0" smtClean="0"/>
              <a:t>;</a:t>
            </a:r>
            <a:endParaRPr lang="lt-L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/>
              <a:t>Ledo</a:t>
            </a:r>
            <a:r>
              <a:rPr lang="en-US" sz="2800" dirty="0" smtClean="0"/>
              <a:t> </a:t>
            </a:r>
            <a:r>
              <a:rPr lang="lt-LT" sz="2800" dirty="0" smtClean="0"/>
              <a:t>Arktyje </a:t>
            </a:r>
            <a:r>
              <a:rPr lang="lt-LT" sz="2800" dirty="0" err="1" smtClean="0"/>
              <a:t>išt</a:t>
            </a:r>
            <a:r>
              <a:rPr lang="en-US" sz="2800" dirty="0" err="1" smtClean="0"/>
              <a:t>irpimas</a:t>
            </a:r>
            <a:r>
              <a:rPr lang="en-US" sz="2800" dirty="0" smtClean="0"/>
              <a:t>.</a:t>
            </a:r>
            <a:endParaRPr lang="lt-L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960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Person in field">
            <a:extLst>
              <a:ext uri="{FF2B5EF4-FFF2-40B4-BE49-F238E27FC236}">
                <a16:creationId xmlns:a16="http://schemas.microsoft.com/office/drawing/2014/main" id="{13491E2D-2C0B-B78F-C9F8-3DED07CC28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18207EE-D55D-FCB0-8D9E-F8E5A7B81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23" y="237887"/>
            <a:ext cx="11523995" cy="3878858"/>
          </a:xfrm>
        </p:spPr>
        <p:txBody>
          <a:bodyPr>
            <a:normAutofit/>
          </a:bodyPr>
          <a:lstStyle/>
          <a:p>
            <a:r>
              <a:rPr lang="lt-LT" sz="4800" dirty="0">
                <a:solidFill>
                  <a:srgbClr val="FFFFFF"/>
                </a:solidFill>
              </a:rPr>
              <a:t>Ką galime padaryti prieš klimato kaitą?</a:t>
            </a:r>
            <a:endParaRPr lang="en-US" sz="48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B9615-2B4A-AE62-D79B-31FAF65D2813}"/>
              </a:ext>
            </a:extLst>
          </p:cNvPr>
          <p:cNvSpPr txBox="1"/>
          <p:nvPr/>
        </p:nvSpPr>
        <p:spPr>
          <a:xfrm>
            <a:off x="329430" y="1902334"/>
            <a:ext cx="1122615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Naudoti žalią </a:t>
            </a:r>
            <a:r>
              <a:rPr lang="lt-LT" dirty="0" smtClean="0">
                <a:solidFill>
                  <a:schemeClr val="bg1"/>
                </a:solidFill>
              </a:rPr>
              <a:t>energiją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Kompostuoti </a:t>
            </a:r>
            <a:r>
              <a:rPr lang="lt-LT" dirty="0" smtClean="0">
                <a:solidFill>
                  <a:schemeClr val="bg1"/>
                </a:solidFill>
              </a:rPr>
              <a:t>maistą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lt-LT" dirty="0" err="1" smtClean="0">
                <a:solidFill>
                  <a:schemeClr val="bg1"/>
                </a:solidFill>
              </a:rPr>
              <a:t>irkti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>
                <a:solidFill>
                  <a:schemeClr val="bg1"/>
                </a:solidFill>
              </a:rPr>
              <a:t>daiktus tik </a:t>
            </a:r>
            <a:r>
              <a:rPr lang="en-US" dirty="0" err="1" smtClean="0">
                <a:solidFill>
                  <a:schemeClr val="bg1"/>
                </a:solidFill>
              </a:rPr>
              <a:t>gerai</a:t>
            </a:r>
            <a:r>
              <a:rPr lang="en-US" dirty="0" smtClean="0">
                <a:solidFill>
                  <a:schemeClr val="bg1"/>
                </a:solidFill>
              </a:rPr>
              <a:t> a</a:t>
            </a:r>
            <a:r>
              <a:rPr lang="lt-LT" dirty="0" smtClean="0">
                <a:solidFill>
                  <a:schemeClr val="bg1"/>
                </a:solidFill>
              </a:rPr>
              <a:t>pagalvojus</a:t>
            </a:r>
            <a:r>
              <a:rPr lang="lt-LT" dirty="0">
                <a:solidFill>
                  <a:schemeClr val="bg1"/>
                </a:solidFill>
              </a:rPr>
              <a:t>, ar tikrai jų </a:t>
            </a:r>
            <a:r>
              <a:rPr lang="lt-LT" dirty="0" smtClean="0">
                <a:solidFill>
                  <a:schemeClr val="bg1"/>
                </a:solidFill>
              </a:rPr>
              <a:t>reikia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Nenaudoti elektros be </a:t>
            </a:r>
            <a:r>
              <a:rPr lang="lt-LT" dirty="0" smtClean="0">
                <a:solidFill>
                  <a:schemeClr val="bg1"/>
                </a:solidFill>
              </a:rPr>
              <a:t>reikalo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Savo balkone/kieme </a:t>
            </a:r>
            <a:r>
              <a:rPr lang="lt-LT" dirty="0" err="1" smtClean="0">
                <a:solidFill>
                  <a:schemeClr val="bg1"/>
                </a:solidFill>
              </a:rPr>
              <a:t>įkur</a:t>
            </a:r>
            <a:r>
              <a:rPr lang="en-US" dirty="0" err="1" smtClean="0">
                <a:solidFill>
                  <a:schemeClr val="bg1"/>
                </a:solidFill>
              </a:rPr>
              <a:t>ti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>
                <a:solidFill>
                  <a:schemeClr val="bg1"/>
                </a:solidFill>
              </a:rPr>
              <a:t>vabzdžių </a:t>
            </a:r>
            <a:r>
              <a:rPr lang="lt-LT" dirty="0" smtClean="0">
                <a:solidFill>
                  <a:schemeClr val="bg1"/>
                </a:solidFill>
              </a:rPr>
              <a:t>oazę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Dažniau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lt-LT" dirty="0" err="1" smtClean="0">
                <a:solidFill>
                  <a:schemeClr val="bg1"/>
                </a:solidFill>
              </a:rPr>
              <a:t>audotis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>
                <a:solidFill>
                  <a:schemeClr val="bg1"/>
                </a:solidFill>
              </a:rPr>
              <a:t>viešuoju transportu arba važiuoti </a:t>
            </a:r>
            <a:r>
              <a:rPr lang="lt-LT" dirty="0" smtClean="0">
                <a:solidFill>
                  <a:schemeClr val="bg1"/>
                </a:solidFill>
              </a:rPr>
              <a:t>dviračiu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endParaRPr lang="lt-LT" dirty="0">
              <a:solidFill>
                <a:schemeClr val="bg1"/>
              </a:solidFill>
            </a:endParaRPr>
          </a:p>
          <a:p>
            <a:r>
              <a:rPr lang="lt-LT" dirty="0">
                <a:solidFill>
                  <a:schemeClr val="bg1"/>
                </a:solidFill>
              </a:rPr>
              <a:t>   paspirtuku, riedlente ir </a:t>
            </a:r>
            <a:r>
              <a:rPr lang="lt-LT" dirty="0" smtClean="0">
                <a:solidFill>
                  <a:schemeClr val="bg1"/>
                </a:solidFill>
              </a:rPr>
              <a:t>t.t</a:t>
            </a:r>
            <a:r>
              <a:rPr lang="en-US" dirty="0" smtClean="0">
                <a:solidFill>
                  <a:schemeClr val="bg1"/>
                </a:solidFill>
              </a:rPr>
              <a:t>.;</a:t>
            </a: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Taupyti </a:t>
            </a:r>
            <a:r>
              <a:rPr lang="lt-LT" dirty="0" smtClean="0">
                <a:solidFill>
                  <a:schemeClr val="bg1"/>
                </a:solidFill>
              </a:rPr>
              <a:t>vandenį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 smtClean="0">
                <a:solidFill>
                  <a:schemeClr val="bg1"/>
                </a:solidFill>
              </a:rPr>
              <a:t>Va</a:t>
            </a:r>
            <a:r>
              <a:rPr lang="en-US" dirty="0" err="1" smtClean="0">
                <a:solidFill>
                  <a:schemeClr val="bg1"/>
                </a:solidFill>
              </a:rPr>
              <a:t>rtoti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>
                <a:solidFill>
                  <a:schemeClr val="bg1"/>
                </a:solidFill>
              </a:rPr>
              <a:t>mažiau </a:t>
            </a:r>
            <a:r>
              <a:rPr lang="lt-LT" dirty="0" smtClean="0">
                <a:solidFill>
                  <a:schemeClr val="bg1"/>
                </a:solidFill>
              </a:rPr>
              <a:t>mėsos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produktų</a:t>
            </a:r>
            <a:r>
              <a:rPr lang="lt-LT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rinktis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lt-LT" dirty="0" smtClean="0">
                <a:solidFill>
                  <a:schemeClr val="bg1"/>
                </a:solidFill>
              </a:rPr>
              <a:t>daugiau </a:t>
            </a:r>
            <a:r>
              <a:rPr lang="lt-LT" dirty="0">
                <a:solidFill>
                  <a:schemeClr val="bg1"/>
                </a:solidFill>
              </a:rPr>
              <a:t>daržovių bei </a:t>
            </a:r>
            <a:r>
              <a:rPr lang="lt-LT" dirty="0" smtClean="0">
                <a:solidFill>
                  <a:schemeClr val="bg1"/>
                </a:solidFill>
              </a:rPr>
              <a:t>vaisių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Sodinti vietines augalų </a:t>
            </a:r>
            <a:r>
              <a:rPr lang="lt-LT" dirty="0" smtClean="0">
                <a:solidFill>
                  <a:schemeClr val="bg1"/>
                </a:solidFill>
              </a:rPr>
              <a:t>rūšis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1"/>
                </a:solidFill>
              </a:rPr>
              <a:t>Išsakyti savo idėjas prieš klimato kaitą, skatinti aplinkinius elgtis </a:t>
            </a:r>
            <a:r>
              <a:rPr lang="lt-LT" dirty="0" smtClean="0">
                <a:solidFill>
                  <a:schemeClr val="bg1"/>
                </a:solidFill>
              </a:rPr>
              <a:t>tvariau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48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96B165-8EE6-F720-5492-D02B9C6F6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Sunlight in the forest">
            <a:extLst>
              <a:ext uri="{FF2B5EF4-FFF2-40B4-BE49-F238E27FC236}">
                <a16:creationId xmlns:a16="http://schemas.microsoft.com/office/drawing/2014/main" id="{703EF094-9013-2129-A1ED-4FCFE4F2F2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239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2A55BD-406F-2163-E9CE-FEF85CD26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lt-LT" dirty="0">
                <a:solidFill>
                  <a:srgbClr val="FFFFFF"/>
                </a:solidFill>
              </a:rPr>
              <a:t>Šaltiniai</a:t>
            </a:r>
            <a:br>
              <a:rPr lang="lt-LT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C2DA3D-9DF9-39B3-D929-790CC1E4D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https://climate.ec.europa.eu/climate-change/causes-climate-change_en</a:t>
            </a:r>
            <a:endParaRPr lang="lt-LT" dirty="0"/>
          </a:p>
          <a:p>
            <a:r>
              <a:rPr lang="lt-LT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https://www.un.org/en/climatechange/what-is-climate-change</a:t>
            </a:r>
            <a:endParaRPr lang="lt-LT" dirty="0"/>
          </a:p>
          <a:p>
            <a:r>
              <a:rPr lang="lt-LT" dirty="0"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https://theweek.com/environment/tuvalu-climate-change-evacuate-rising-sea-levels</a:t>
            </a:r>
            <a:endParaRPr lang="lt-LT" dirty="0"/>
          </a:p>
          <a:p>
            <a:r>
              <a:rPr lang="lt-LT" dirty="0"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https://wmo.int/media/news/global-drought-hotspots-report-highlights-human-and-economic-impacts</a:t>
            </a:r>
            <a:endParaRPr lang="lt-LT" dirty="0"/>
          </a:p>
          <a:p>
            <a:r>
              <a:rPr lang="lt-LT" dirty="0"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https://science.nasa.gov/climate-change/effects/#:~:text=Changes%20to%20Earth's%20climate%20driven%20by%20increased,rise%2C%20and%20longer%2C%20more%20intense%20heat%20waves</a:t>
            </a:r>
            <a:r>
              <a:rPr lang="lt-LT" dirty="0"/>
              <a:t>.</a:t>
            </a:r>
          </a:p>
          <a:p>
            <a:r>
              <a:rPr lang="lt-LT" dirty="0"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https://www.ucs.org/climate/impacts#:~:text=Some%20of%20the%20impacts%20of%20climate%20change,disrupt%20and%20damage%20coastal%20communities%20and%20infrastructure</a:t>
            </a:r>
            <a:r>
              <a:rPr lang="lt-LT" dirty="0"/>
              <a:t>.</a:t>
            </a:r>
          </a:p>
          <a:p>
            <a:r>
              <a:rPr lang="lt-LT" dirty="0">
                <a:solidFill>
                  <a:schemeClr val="bg2">
                    <a:lumMod val="25000"/>
                    <a:lumOff val="75000"/>
                  </a:schemeClr>
                </a:solidFill>
              </a:rPr>
              <a:t>c</a:t>
            </a:r>
            <a:r>
              <a:rPr lang="lt-LT" dirty="0">
                <a:solidFill>
                  <a:schemeClr val="bg2">
                    <a:lumMod val="50000"/>
                    <a:lumOff val="50000"/>
                  </a:schemeClr>
                </a:solidFill>
              </a:rPr>
              <a:t>hrome-extension://efaidnbmnnnibpcajpcglclefindmkaj/https://sealevel.nasa.gov/internal_resources/519/Funafuti_Tuvalu_combined.pdf</a:t>
            </a:r>
          </a:p>
          <a:p>
            <a:r>
              <a:rPr lang="lt-LT" dirty="0"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https://www.meteo.lt/klimatas/klimato-kaita/klimato-kaitos-priezastys-ir-pasekmes/</a:t>
            </a:r>
            <a:endParaRPr lang="lt-LT" dirty="0"/>
          </a:p>
          <a:p>
            <a:endParaRPr lang="lt-LT" dirty="0"/>
          </a:p>
          <a:p>
            <a:endParaRPr lang="lt-L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lt-L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lt-L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lt-L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lt-L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88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281</Words>
  <Application>Microsoft Office PowerPoint</Application>
  <PresentationFormat>Plačiaekranė</PresentationFormat>
  <Paragraphs>65</Paragraphs>
  <Slides>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Office Theme</vt:lpstr>
      <vt:lpstr>KLAIPĖDOS MIESTO MOKINIŲ GAMTOSAUGINIS  FORUMAS  PASAULINEI ŽEMĖS DIENAI PAMINĖTI 2026 03 20     „Klimato kaitos pokyčiai pavojingi Žemei ir Žmogui“</vt:lpstr>
      <vt:lpstr>Turinys</vt:lpstr>
      <vt:lpstr>Kas sukelia klimato kaitos pokyčius? </vt:lpstr>
      <vt:lpstr> Kaip klimato kaita paveikia žmones?  Aspektai paveikiami klimato kaitos:</vt:lpstr>
      <vt:lpstr>„PowerPoint“ pateiktis</vt:lpstr>
      <vt:lpstr>Kaip klimato kaita paveikia Žemę? </vt:lpstr>
      <vt:lpstr>Pasekmės ateityje: </vt:lpstr>
      <vt:lpstr>„PowerPoint“ pateiktis</vt:lpstr>
      <vt:lpstr>Šaltiniai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Klimato kaitos pokyčiai pavojingi Žemei ir Žmogui</dc:title>
  <dc:creator>Auguste D</dc:creator>
  <cp:lastModifiedBy>Mokytojas</cp:lastModifiedBy>
  <cp:revision>10</cp:revision>
  <dcterms:created xsi:type="dcterms:W3CDTF">2026-02-19T11:52:51Z</dcterms:created>
  <dcterms:modified xsi:type="dcterms:W3CDTF">2026-03-19T11:31:37Z</dcterms:modified>
</cp:coreProperties>
</file>